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58" r:id="rId4"/>
    <p:sldId id="281" r:id="rId5"/>
    <p:sldId id="288" r:id="rId6"/>
    <p:sldId id="260" r:id="rId7"/>
    <p:sldId id="261" r:id="rId8"/>
    <p:sldId id="289" r:id="rId9"/>
    <p:sldId id="257" r:id="rId10"/>
    <p:sldId id="259" r:id="rId11"/>
    <p:sldId id="263" r:id="rId12"/>
    <p:sldId id="262" r:id="rId13"/>
    <p:sldId id="283" r:id="rId14"/>
    <p:sldId id="287" r:id="rId15"/>
    <p:sldId id="267" r:id="rId16"/>
    <p:sldId id="268" r:id="rId17"/>
    <p:sldId id="269" r:id="rId18"/>
    <p:sldId id="264" r:id="rId19"/>
    <p:sldId id="270" r:id="rId20"/>
    <p:sldId id="271" r:id="rId21"/>
    <p:sldId id="290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78770-AB03-4D5A-B6AB-712FDF2F92A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4F42AC-8187-45CC-B8CC-19E08517E3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78608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 9 с углубленным изучением английского языка»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126638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естествознания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Петрова Надежда Васильевна,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учитель биологии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429264"/>
            <a:ext cx="1371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Public\Documents\Фасад школы.jpg"/>
          <p:cNvPicPr>
            <a:picLocks noChangeAspect="1" noChangeArrowheads="1"/>
          </p:cNvPicPr>
          <p:nvPr/>
        </p:nvPicPr>
        <p:blipFill>
          <a:blip r:embed="rId3" cstate="print"/>
          <a:srcRect b="20509"/>
          <a:stretch>
            <a:fillRect/>
          </a:stretch>
        </p:blipFill>
        <p:spPr bwMode="auto">
          <a:xfrm>
            <a:off x="71406" y="3643314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4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Умение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оценивать правильность выполнения учебной задачи, собственные возможности её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решения;</a:t>
            </a:r>
          </a:p>
          <a:p>
            <a:pPr lvl="0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тела среднего человека равна 60 кг.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Масса крови в среднем составляет 8% от массы тела человека;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плотность крови r=1,050 г/см3,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содержание гемоглобина (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ней – 14 г на 100 мл; 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 гемоглобина связывает примерно 1,34 мг кислорода. </a:t>
            </a:r>
          </a:p>
          <a:p>
            <a:pPr lvl="0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кислорода может перенести кровь за один кругооборот?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Дано:</a:t>
            </a:r>
          </a:p>
          <a:p>
            <a:pPr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тела = 60 кг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кол-во крови = 8%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C (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Hb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) = 14 г на 100 мл крови</a:t>
            </a:r>
          </a:p>
          <a:p>
            <a:pPr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 крови = 1,050 г/см3 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C( О2) = 1,34 мг на 1 г гемоглобина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(О2) – ?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1 мл = 1см3 </a:t>
            </a:r>
          </a:p>
        </p:txBody>
      </p:sp>
      <p:pic>
        <p:nvPicPr>
          <p:cNvPr id="2050" name="Picture 2" descr="C:\Users\Петрова НВ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68396"/>
            <a:ext cx="1909764" cy="23872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основами самоконтроля, самооценки, принятия решений и осуществления осознанного выбора в учебной и познавательной деятельности.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«… тогда суди сам себя, - сказал король. – Это самое трудное. Судить себя куда трудней, чем     других. Если ты    сумеешь правильно судить себя, значит, ты поистине мудр»</a:t>
            </a:r>
          </a:p>
          <a:p>
            <a:pPr algn="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Экзюпери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педагогической деятельности любого учителя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воспитание ученика рассуждающего, сомневающегося, радующегося, способного добыть знания самостоятельно и готового к сотрудничеству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этого: </a:t>
            </a:r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785794"/>
            <a:ext cx="4214810" cy="2071702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:Чтобы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умение ученика критически относиться к себе, к своей работе и к собственной деятельности, необходимо обучить его искать ошибки у других.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D:\Biblioteka\Для Петровой\ФОТО МЕТАПРЕДМЕТ\DSC00657.JPG"/>
          <p:cNvPicPr/>
          <p:nvPr/>
        </p:nvPicPr>
        <p:blipFill>
          <a:blip r:embed="rId2" cstate="print"/>
          <a:srcRect l="15068" t="6027" r="4110"/>
          <a:stretch>
            <a:fillRect/>
          </a:stretch>
        </p:blipFill>
        <p:spPr bwMode="auto">
          <a:xfrm>
            <a:off x="4286248" y="3286124"/>
            <a:ext cx="4214842" cy="334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Biblioteka\Для Петровой\ФОТО МЕТАПРЕДМЕТ\DSC00650.JPG"/>
          <p:cNvPicPr>
            <a:picLocks noChangeAspect="1" noChangeArrowheads="1"/>
          </p:cNvPicPr>
          <p:nvPr/>
        </p:nvPicPr>
        <p:blipFill>
          <a:blip r:embed="rId3" cstate="print"/>
          <a:srcRect l="12514" t="2351"/>
          <a:stretch>
            <a:fillRect/>
          </a:stretch>
        </p:blipFill>
        <p:spPr bwMode="auto">
          <a:xfrm>
            <a:off x="642910" y="714356"/>
            <a:ext cx="3995299" cy="2967658"/>
          </a:xfrm>
          <a:prstGeom prst="rect">
            <a:avLst/>
          </a:prstGeom>
          <a:noFill/>
        </p:spPr>
      </p:pic>
      <p:pic>
        <p:nvPicPr>
          <p:cNvPr id="5" name="Picture 4" descr="фотобиблиотека"/>
          <p:cNvPicPr>
            <a:picLocks noChangeAspect="1" noChangeArrowheads="1"/>
          </p:cNvPicPr>
          <p:nvPr/>
        </p:nvPicPr>
        <p:blipFill>
          <a:blip r:embed="rId4" cstate="print"/>
          <a:srcRect t="3270" r="787"/>
          <a:stretch>
            <a:fillRect/>
          </a:stretch>
        </p:blipFill>
        <p:spPr bwMode="auto">
          <a:xfrm>
            <a:off x="642910" y="4286256"/>
            <a:ext cx="3000396" cy="2113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заданий на составление задачи, вопроса для соседа по парте по закрепляемой теме. Можно указать на необходимость прослушать не только полученный ответ, но и объяснение, как этот ответ получен. В течение выделенного времени каждый ученик класса получит возможность либо продемонстрировать свои знания, либо уточнить применение правила, в случае необходимости еще раз получить разъяснение. Каждый при этом еще и выступит в роли эксперта.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Третьим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шагом в формировании самооценки является работа по методике формирования оценки образовательных результатов своей учебной деятельности.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 при изучении темы: «Обмен веществ и превращение энергии» в 10 классе в процессе текущего контроля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оцениванию подлежат предметные умения: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метаболизм?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диссимиляция? Перечислите её признаки.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заключается роль АТФ в обмене веществ в клетке?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началом проверочной  работы, мы вместе с детьми определяем критерии оценивания их работы. Критериями выступают проверяемые предметные результаты.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Обязательное условие: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ВЫРАБАТЫВАЮТСЯ СОВМЕСТНО С ДЕТЬМИ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известны детям до выполнения работы. Оценивание, согласно Стандарта, становится только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критериальным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(за что «5», «4», «3» –понятно детям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9297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Умение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формирование умений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определять понятия, создавать обобщения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направлены задания и вопросы, такие как - Закончите предложения: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— это … 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 — это … 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считается доказанной, если … 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создавать, применять и преобразовывать знаки и символы, модели и схемы для решения учебных и познавательных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проблема учащихся не умение работать с большим объемом информации, которую необходимо усвоить и выделить главное систематизировать и предоставить.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умение создавать схему как опорный конспект, а также умение читать и работать со схемой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заданий: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Дополнить схему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Соотнести текст  с определенным типом схемы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предложения из текста к данной схеме (элементу схемы).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1842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Метапредметная</a:t>
            </a:r>
            <a:r>
              <a:rPr lang="ru-RU" sz="4000" b="1" dirty="0" smtClean="0">
                <a:solidFill>
                  <a:srgbClr val="C00000"/>
                </a:solidFill>
              </a:rPr>
              <a:t> среда на уроках биологии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етрова НВ\Desktop\15655_html_m1058f3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0083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мысловое чтение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Дифференциальный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чтения состоит из трех этапов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357430"/>
            <a:ext cx="2571768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ключевых слов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абзацах текста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86050" y="2357430"/>
            <a:ext cx="2428892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из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них смысловых предложений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57818" y="2357430"/>
            <a:ext cx="2571768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основного смысла отрезка текста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643438" cy="35719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685800" algn="l"/>
                <a:tab pos="15335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помнить, что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выделять в тексте основную информацию –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основных требований к чтению;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составленные по тексту предложения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запоминаются в 5 – 7 раз быстрее, чем предложения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текста</a:t>
            </a:r>
            <a:endParaRPr lang="ru-RU" sz="2800" dirty="0"/>
          </a:p>
        </p:txBody>
      </p:sp>
      <p:sp>
        <p:nvSpPr>
          <p:cNvPr id="3" name="Rectangle 6" descr="SL271463"/>
          <p:cNvSpPr>
            <a:spLocks noGrp="1" noChangeAspect="1" noChangeArrowheads="1"/>
          </p:cNvSpPr>
          <p:nvPr/>
        </p:nvSpPr>
        <p:spPr bwMode="auto">
          <a:xfrm>
            <a:off x="214282" y="357166"/>
            <a:ext cx="4171193" cy="312882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endParaRPr lang="ru-RU">
              <a:latin typeface="Calibri" pitchFamily="34" charset="0"/>
            </a:endParaRPr>
          </a:p>
        </p:txBody>
      </p:sp>
      <p:pic>
        <p:nvPicPr>
          <p:cNvPr id="5" name="Picture 7" descr="IMG0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694108" cy="27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Изображение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3476498" cy="2608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357298"/>
            <a:ext cx="8786842" cy="5355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изнь на уроке должна стать подлинной. Сделать ее такой – задача современного учителя.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етрова НВ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130313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ова НВ\Desktop\iенро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571744"/>
            <a:ext cx="52461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Спасибо за </a:t>
            </a:r>
            <a:r>
              <a:rPr lang="ru-RU" sz="3600" b="1" dirty="0" smtClean="0">
                <a:solidFill>
                  <a:srgbClr val="FFFF00"/>
                </a:solidFill>
              </a:rPr>
              <a:t>внимание</a:t>
            </a:r>
            <a:r>
              <a:rPr lang="ru-RU" sz="2800" b="1" dirty="0" smtClean="0">
                <a:solidFill>
                  <a:srgbClr val="FFFF00"/>
                </a:solidFill>
              </a:rPr>
              <a:t>!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   До </a:t>
            </a:r>
            <a:r>
              <a:rPr lang="ru-RU" sz="2800" b="1" dirty="0" smtClean="0">
                <a:solidFill>
                  <a:srgbClr val="FFFF00"/>
                </a:solidFill>
              </a:rPr>
              <a:t>новых встреч!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сегодняшний день перед школой стоит задача выявления и развития способностей каждого ученика, достижение им не только предметных, но 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личностных результатов.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35785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Этих результатов можно достичь только в том случае, если учитель создаст  условия сотрудничества (ученик – учитель).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Показываю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ученику как 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познавательной деятельности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785926"/>
            <a:ext cx="1439862" cy="12334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3614734" cy="17859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Во внеурочное  время  практической деятельностью происходит мотивация</a:t>
            </a:r>
            <a:endParaRPr lang="ru-RU" sz="3200" dirty="0"/>
          </a:p>
        </p:txBody>
      </p:sp>
      <p:pic>
        <p:nvPicPr>
          <p:cNvPr id="6146" name="Picture 2" descr="D:\Biblioteka\Для Петровой\ФОТО МЕТАПРЕДМЕТ\PC29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005226" cy="3004259"/>
          </a:xfrm>
          <a:prstGeom prst="rect">
            <a:avLst/>
          </a:prstGeom>
          <a:noFill/>
        </p:spPr>
      </p:pic>
      <p:pic>
        <p:nvPicPr>
          <p:cNvPr id="6147" name="Picture 3" descr="D:\Biblioteka\Для Петровой\ФОТО МЕТАПРЕДМЕТ\DSC00616.JPG"/>
          <p:cNvPicPr>
            <a:picLocks noChangeAspect="1" noChangeArrowheads="1"/>
          </p:cNvPicPr>
          <p:nvPr/>
        </p:nvPicPr>
        <p:blipFill>
          <a:blip r:embed="rId3" cstate="print"/>
          <a:srcRect l="12038" t="6030" r="7712"/>
          <a:stretch>
            <a:fillRect/>
          </a:stretch>
        </p:blipFill>
        <p:spPr bwMode="auto">
          <a:xfrm>
            <a:off x="4357686" y="2357430"/>
            <a:ext cx="4286280" cy="3340068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71480"/>
            <a:ext cx="1371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87154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ацеливаю на умение соотносить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действия с планируемыми результатами, осуществлять контроль своей деятельности в процессе достижения результата, определять способы действий в рамках предложенных условий и требований, корректировать свои действия в соответствии с изменяющейся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ситуацией.</a:t>
            </a: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j0241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28604"/>
            <a:ext cx="1817687" cy="1663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действия прекрасно отрабатываются в проектной деятельности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в урочное и неурочное время использую виды проектов: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1.информационные проекты: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доклад, реферат, сообщение;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на различные темы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продуктивные проекты: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газеты,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видеофильмы, плакаты, рисунки, кроссворды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ролевые проекты: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театральные представления, ролевая игра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5.практико-ориентированные проекты: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листовки, памятки, транспаранты.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762372" cy="20105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Взаимодействуем с другими предметами: выполняем проекты по биологии на английском языке</a:t>
            </a:r>
            <a:endParaRPr lang="ru-RU" sz="2800" dirty="0"/>
          </a:p>
        </p:txBody>
      </p:sp>
      <p:pic>
        <p:nvPicPr>
          <p:cNvPr id="8194" name="Picture 2" descr="D:\Biblioteka\Для Петровой\ФОТО МЕТАПРЕДМЕТ\PC290001.JPG"/>
          <p:cNvPicPr>
            <a:picLocks noChangeAspect="1" noChangeArrowheads="1"/>
          </p:cNvPicPr>
          <p:nvPr/>
        </p:nvPicPr>
        <p:blipFill>
          <a:blip r:embed="rId2" cstate="print"/>
          <a:srcRect l="15068" t="3353"/>
          <a:stretch>
            <a:fillRect/>
          </a:stretch>
        </p:blipFill>
        <p:spPr bwMode="auto">
          <a:xfrm>
            <a:off x="357158" y="571480"/>
            <a:ext cx="4429156" cy="4118858"/>
          </a:xfrm>
          <a:prstGeom prst="rect">
            <a:avLst/>
          </a:prstGeom>
          <a:noFill/>
        </p:spPr>
      </p:pic>
      <p:pic>
        <p:nvPicPr>
          <p:cNvPr id="5" name="Рисунок 4" descr="D:\Biblioteka\Для Петровой\ФОТО МЕТАПРЕДМЕТ\DSC006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4413657" cy="351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72074"/>
            <a:ext cx="1371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Отрабатываю умение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планировать пути достижения целей, в том числе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альтернативно,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осознанно выбирать наиболее эффективные способы решения учебных и познавательных задач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группах имеются эталоны групп крови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поликлинике была консервированная кровь первой и второй группы. Когда привезли человека, потерявшего много крови, исследования показали, что у него четвертая группа. Можно ли ему переливать кровь имеющихся групп? Почему? А если у пострадавшего третья группа крови?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853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МБОУ «Средняя общеобразовательная школа № 9 с углубленным изучением английского языка»</vt:lpstr>
      <vt:lpstr>Метапредметная среда на уроках биологии</vt:lpstr>
      <vt:lpstr>Слайд 3</vt:lpstr>
      <vt:lpstr>  Этих результатов можно достичь только в том случае, если учитель создаст  условия сотрудничества (ученик – учитель).   1. Показываю пути ученику как 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познавательной деятельности  </vt:lpstr>
      <vt:lpstr>Во внеурочное  время  практической деятельностью происходит мотивация</vt:lpstr>
      <vt:lpstr>Слайд 6</vt:lpstr>
      <vt:lpstr>Слайд 7</vt:lpstr>
      <vt:lpstr>Взаимодействуем с другими предметами: выполняем проекты по биологии на английском языке</vt:lpstr>
      <vt:lpstr>Слайд 9</vt:lpstr>
      <vt:lpstr>Слайд 10</vt:lpstr>
      <vt:lpstr>Слайд 11</vt:lpstr>
      <vt:lpstr>Слайд 12</vt:lpstr>
      <vt:lpstr>Поэтому целью педагогической деятельности любого учителя является воспитание ученика рассуждающего, сомневающегося, радующегося, способного добыть знания самостоятельно и готового к сотрудничеству.  Для этого:  </vt:lpstr>
      <vt:lpstr>ПЕРВОЕ:Чтобы развить умение ученика критически относиться к себе, к своей работе и к собственной деятельности, необходимо обучить его искать ошибки у других.</vt:lpstr>
      <vt:lpstr>Слайд 15</vt:lpstr>
      <vt:lpstr>Слайд 16</vt:lpstr>
      <vt:lpstr>Слайд 17</vt:lpstr>
      <vt:lpstr>Слайд 18</vt:lpstr>
      <vt:lpstr>Слайд 19</vt:lpstr>
      <vt:lpstr>Слайд 20</vt:lpstr>
      <vt:lpstr>Необходимо помнить, что: умение выделять в тексте основную информацию –  одно из основных требований к чтению; самостоятельно составленные по тексту предложения  запоминаются в 5 – 7 раз быстрее, чем предложения  из текста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Метапредметная среда на уроках биологии</dc:title>
  <dc:creator>Петрова НВ</dc:creator>
  <cp:lastModifiedBy>admin</cp:lastModifiedBy>
  <cp:revision>62</cp:revision>
  <dcterms:created xsi:type="dcterms:W3CDTF">2017-04-06T17:53:10Z</dcterms:created>
  <dcterms:modified xsi:type="dcterms:W3CDTF">2017-04-07T09:42:58Z</dcterms:modified>
</cp:coreProperties>
</file>